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Helvetica Bold" panose="020B0604020202020204" charset="0"/>
      <p:regular r:id="rId18"/>
    </p:embeddedFont>
    <p:embeddedFont>
      <p:font typeface="Playfair Display Bol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  <p:embeddedFont>
      <p:font typeface="Times New Roman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66096" y="1028700"/>
            <a:ext cx="5893204" cy="1999858"/>
          </a:xfrm>
          <a:custGeom>
            <a:avLst/>
            <a:gdLst/>
            <a:ahLst/>
            <a:cxnLst/>
            <a:rect l="l" t="t" r="r" b="b"/>
            <a:pathLst>
              <a:path w="5893204" h="1999858">
                <a:moveTo>
                  <a:pt x="0" y="0"/>
                </a:moveTo>
                <a:lnTo>
                  <a:pt x="5893204" y="0"/>
                </a:lnTo>
                <a:lnTo>
                  <a:pt x="5893204" y="1999858"/>
                </a:lnTo>
                <a:lnTo>
                  <a:pt x="0" y="1999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935" t="-264897" r="-89067" b="-2654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8440" y="3395735"/>
            <a:ext cx="15591120" cy="95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>
                <a:solidFill>
                  <a:srgbClr val="7D1916"/>
                </a:solidFill>
                <a:latin typeface="Helvetica Bold"/>
              </a:rPr>
              <a:t>CSE541: Computer 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1280" y="5688066"/>
            <a:ext cx="323992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Group: 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77685"/>
            <a:ext cx="644062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D1916"/>
                </a:solidFill>
                <a:latin typeface="Canva Sans"/>
              </a:rPr>
              <a:t>AU2120225 | Preksha Morbia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D1916"/>
                </a:solidFill>
                <a:latin typeface="Canva Sans"/>
              </a:rPr>
              <a:t>AU2140081 | Divya Patel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D1916"/>
                </a:solidFill>
                <a:latin typeface="Canva Sans"/>
              </a:rPr>
              <a:t>AU2140082 | Hrishikesh Rana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D1916"/>
                </a:solidFill>
                <a:latin typeface="Canva Sans"/>
              </a:rPr>
              <a:t>AU2140099 | Aditya Chaudhari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7770" y="4313945"/>
            <a:ext cx="587246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7D1916"/>
                </a:solidFill>
                <a:latin typeface="Canva Sans Bold"/>
              </a:rPr>
              <a:t>Faculty: Dr Mehul Raval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64862" y="2391734"/>
            <a:ext cx="5306415" cy="6666688"/>
          </a:xfrm>
          <a:custGeom>
            <a:avLst/>
            <a:gdLst/>
            <a:ahLst/>
            <a:cxnLst/>
            <a:rect l="l" t="t" r="r" b="b"/>
            <a:pathLst>
              <a:path w="5306415" h="6666688">
                <a:moveTo>
                  <a:pt x="0" y="0"/>
                </a:moveTo>
                <a:lnTo>
                  <a:pt x="5306414" y="0"/>
                </a:lnTo>
                <a:lnTo>
                  <a:pt x="5306414" y="6666688"/>
                </a:lnTo>
                <a:lnTo>
                  <a:pt x="0" y="6666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47526" y="2406781"/>
            <a:ext cx="5375612" cy="6651641"/>
          </a:xfrm>
          <a:custGeom>
            <a:avLst/>
            <a:gdLst/>
            <a:ahLst/>
            <a:cxnLst/>
            <a:rect l="l" t="t" r="r" b="b"/>
            <a:pathLst>
              <a:path w="5375612" h="6651641">
                <a:moveTo>
                  <a:pt x="0" y="0"/>
                </a:moveTo>
                <a:lnTo>
                  <a:pt x="5375612" y="0"/>
                </a:lnTo>
                <a:lnTo>
                  <a:pt x="5375612" y="6651641"/>
                </a:lnTo>
                <a:lnTo>
                  <a:pt x="0" y="6651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56302" y="141605"/>
            <a:ext cx="25592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9000" y="1871758"/>
            <a:ext cx="447719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8934" y="1871758"/>
            <a:ext cx="447719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6648" y="971550"/>
            <a:ext cx="447719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7D1916"/>
                </a:solidFill>
                <a:latin typeface="Canva Sans Bold"/>
              </a:rPr>
              <a:t>2_wheeler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47086" y="511215"/>
            <a:ext cx="419382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40365"/>
            <a:ext cx="16230600" cy="723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3"/>
              </a:lnSpc>
            </a:pPr>
            <a:r>
              <a:rPr lang="en-US" sz="2971" dirty="0">
                <a:solidFill>
                  <a:srgbClr val="000000"/>
                </a:solidFill>
                <a:latin typeface="Times New Roman Semi-Bold"/>
              </a:rPr>
              <a:t>Image Processing and Detection Expansion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Previously, the project involved processing and detecting around 60,000 objects(approx. 5,000 images). The current step is to run a dataset of approximately 2,20,000 Object(approx. 11,000 images). 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This expansion allows for a broader visual data analysis, capturing a more extensive range of scenarios and objects.</a:t>
            </a:r>
          </a:p>
          <a:p>
            <a:pPr algn="just">
              <a:lnSpc>
                <a:spcPts val="4753"/>
              </a:lnSpc>
            </a:pPr>
            <a:endParaRPr lang="en-US" sz="2971" dirty="0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4753"/>
              </a:lnSpc>
            </a:pPr>
            <a:r>
              <a:rPr lang="en-US" sz="2971" dirty="0">
                <a:solidFill>
                  <a:srgbClr val="000000"/>
                </a:solidFill>
                <a:latin typeface="Times New Roman Semi-Bold"/>
              </a:rPr>
              <a:t>Image Processing Speed Enhancement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Previously, data processing occurred at 11 fps (Frames Per Second).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This rate can be improved by using different approaches.</a:t>
            </a:r>
          </a:p>
          <a:p>
            <a:pPr algn="just">
              <a:lnSpc>
                <a:spcPts val="4753"/>
              </a:lnSpc>
            </a:pPr>
            <a:endParaRPr lang="en-US" sz="2971" dirty="0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4753"/>
              </a:lnSpc>
            </a:pPr>
            <a:endParaRPr lang="en-US" sz="297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59972" y="537527"/>
            <a:ext cx="404142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44799"/>
            <a:ext cx="16230600" cy="542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3"/>
              </a:lnSpc>
            </a:pPr>
            <a:endParaRPr dirty="0"/>
          </a:p>
          <a:p>
            <a:pPr algn="just">
              <a:lnSpc>
                <a:spcPts val="4753"/>
              </a:lnSpc>
            </a:pPr>
            <a:r>
              <a:rPr lang="en-US" sz="2971" dirty="0">
                <a:solidFill>
                  <a:srgbClr val="000000"/>
                </a:solidFill>
                <a:latin typeface="Times New Roman Semi-Bold"/>
              </a:rPr>
              <a:t>Improving Ground Truth Annotation.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After processing a portion of the dataset, it's often observed that some objects' ground truth annotations are incorrectly labelled or incomplete. 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To enhance the model's accuracy, a crucial step is identifying and rectifying these inaccuracies in the ground truth data.</a:t>
            </a:r>
          </a:p>
          <a:p>
            <a:pPr marL="641472" lvl="1" indent="-320736" algn="just">
              <a:lnSpc>
                <a:spcPts val="4753"/>
              </a:lnSpc>
              <a:buFont typeface="Arial"/>
              <a:buChar char="•"/>
            </a:pPr>
            <a:r>
              <a:rPr lang="en-US" sz="2971" dirty="0">
                <a:solidFill>
                  <a:srgbClr val="000000"/>
                </a:solidFill>
                <a:latin typeface="Times New Roman"/>
              </a:rPr>
              <a:t>This improvement involves carefully reviewing annotations, cross-referencing them with actual object characteristics, and making necessary corrections.</a:t>
            </a:r>
          </a:p>
          <a:p>
            <a:pPr algn="just">
              <a:lnSpc>
                <a:spcPts val="4753"/>
              </a:lnSpc>
            </a:pPr>
            <a:endParaRPr lang="en-US" sz="297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1" t="-164492" r="-72155" b="-16485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26995" y="590550"/>
            <a:ext cx="372200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6279" y="2092325"/>
            <a:ext cx="13035442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[1] J. Yi, P. Wu, B. Liu, Q. Huang, H. Qu, and D. Metaxas, “Oriented Object Detection in Aerial Images with Box Boundary-Aware Vectors.” Accessed: Mar. 16, 2024.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https://arxiv.org/pdf/2008.07043v2.pdf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[2] S. Lang, F. </a:t>
            </a:r>
            <a:r>
              <a:rPr lang="en-US" sz="2499" dirty="0" err="1">
                <a:solidFill>
                  <a:srgbClr val="000000"/>
                </a:solidFill>
                <a:latin typeface="Canva Sans"/>
              </a:rPr>
              <a:t>Ventola</a:t>
            </a:r>
            <a:r>
              <a:rPr lang="en-US" sz="2499" dirty="0">
                <a:solidFill>
                  <a:srgbClr val="000000"/>
                </a:solidFill>
                <a:latin typeface="Canva Sans"/>
              </a:rPr>
              <a:t>, and K. </a:t>
            </a:r>
            <a:r>
              <a:rPr lang="en-US" sz="2499" dirty="0" err="1">
                <a:solidFill>
                  <a:srgbClr val="000000"/>
                </a:solidFill>
                <a:latin typeface="Canva Sans"/>
              </a:rPr>
              <a:t>Kersting</a:t>
            </a:r>
            <a:r>
              <a:rPr lang="en-US" sz="2499" dirty="0">
                <a:solidFill>
                  <a:srgbClr val="000000"/>
                </a:solidFill>
                <a:latin typeface="Canva Sans"/>
              </a:rPr>
              <a:t>, “</a:t>
            </a:r>
            <a:r>
              <a:rPr lang="en-US" sz="2499" dirty="0" err="1">
                <a:solidFill>
                  <a:srgbClr val="000000"/>
                </a:solidFill>
                <a:latin typeface="Canva Sans"/>
              </a:rPr>
              <a:t>DAFNe</a:t>
            </a:r>
            <a:r>
              <a:rPr lang="en-US" sz="2499" dirty="0">
                <a:solidFill>
                  <a:srgbClr val="000000"/>
                </a:solidFill>
                <a:latin typeface="Canva Sans"/>
              </a:rPr>
              <a:t>: A One-Stage Anchor-Free Approach for Oriented Object Detection,” arXiv.org, May 30, 2022. https://arxiv.org/abs/2109.06148v4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[3] </a:t>
            </a:r>
            <a:r>
              <a:rPr lang="en-US" sz="2499" dirty="0" err="1">
                <a:solidFill>
                  <a:srgbClr val="000000"/>
                </a:solidFill>
                <a:latin typeface="Canva Sans"/>
              </a:rPr>
              <a:t>Ultralytics</a:t>
            </a:r>
            <a:r>
              <a:rPr lang="en-US" sz="2499" dirty="0">
                <a:solidFill>
                  <a:srgbClr val="000000"/>
                </a:solidFill>
                <a:latin typeface="Canva Sans"/>
              </a:rPr>
              <a:t>, “Home,” </a:t>
            </a:r>
            <a:r>
              <a:rPr lang="en-US" sz="2499" dirty="0" err="1">
                <a:solidFill>
                  <a:srgbClr val="000000"/>
                </a:solidFill>
                <a:latin typeface="Canva Sans"/>
              </a:rPr>
              <a:t>Ultralytics</a:t>
            </a:r>
            <a:endParaRPr lang="en-US" sz="2499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YOLOv8 Docs,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https://docs.ultralytics.com/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1" t="-164492" r="-72155" b="-16485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2472" y="4102655"/>
            <a:ext cx="12343055" cy="220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26"/>
              </a:lnSpc>
            </a:pPr>
            <a:r>
              <a:rPr lang="en-US" sz="15339">
                <a:solidFill>
                  <a:srgbClr val="7D1916"/>
                </a:solidFill>
                <a:latin typeface="Playfair Display Bold"/>
              </a:rPr>
              <a:t>THANK 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1" t="-164492" r="-72155" b="-16485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81440" y="309197"/>
            <a:ext cx="63251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D1916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90182" y="3138737"/>
            <a:ext cx="11707635" cy="517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Oriented Object Detection: A Challenging Task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Current Methods Rely on Two-Stage Anchor-Based Detectors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Times New Roman"/>
              </a:rPr>
              <a:t>Severe Imbalances Between Positive and Negative Anchor Boxes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Proposal: Center Key Points Detection and Regression of Box Boundary-Aware Vectors (BBAVectors)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Aim: Capture Oriented Bounding Boxes Across the Cartesian Plane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Approach Outperforms Two-Stage Anchor-Based Detectors</a:t>
            </a:r>
          </a:p>
          <a:p>
            <a:pPr marL="589725" lvl="1" indent="-294863" algn="just">
              <a:lnSpc>
                <a:spcPts val="5189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Canva Sans"/>
              </a:rPr>
              <a:t>Direct Prediction of Box Parameters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868" y="1877857"/>
            <a:ext cx="16556264" cy="75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7"/>
              </a:lnSpc>
            </a:pPr>
            <a:r>
              <a:rPr lang="en-US" sz="3998">
                <a:solidFill>
                  <a:srgbClr val="000000"/>
                </a:solidFill>
                <a:latin typeface="Times New Roman Bold"/>
              </a:rPr>
              <a:t>Oriented Object Detection (OOD) for AU Drone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8746" y="537527"/>
            <a:ext cx="43105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D1916"/>
                </a:solidFill>
                <a:latin typeface="Canva Sans Bold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2025259"/>
            <a:ext cx="13980305" cy="628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</a:rPr>
              <a:t>Pre-trained ResNet101 Conv1-5 is used as the base for feature extraction.</a:t>
            </a:r>
          </a:p>
          <a:p>
            <a:pPr marL="755659" lvl="1" indent="-377829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</a:rPr>
              <a:t>Image is up-sampled to increase the size of extracted features by four times.</a:t>
            </a:r>
          </a:p>
          <a:p>
            <a:pPr marL="755659" lvl="1" indent="-377829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</a:rPr>
              <a:t>Up-sampled feature map is refined with a 3x3 Conv layer.</a:t>
            </a:r>
          </a:p>
          <a:p>
            <a:pPr marL="755659" lvl="1" indent="-377829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</a:rPr>
              <a:t>Refined feature map is concatenated with a shallow layer and refined further with a 1x1 convolutional layer.</a:t>
            </a:r>
          </a:p>
          <a:p>
            <a:pPr marL="755659" lvl="1" indent="-377829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</a:rPr>
              <a:t>Output feature map is divided into four branches:</a:t>
            </a:r>
          </a:p>
          <a:p>
            <a:pPr>
              <a:lnSpc>
                <a:spcPts val="5495"/>
              </a:lnSpc>
            </a:pPr>
            <a:endParaRPr lang="en-US" sz="35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1" t="-164492" r="-72155" b="-16485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6081" b="-1846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2" b="-39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885" b="-184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1" t="-164492" r="-72155" b="-16485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73912" y="2047798"/>
            <a:ext cx="10778276" cy="6191405"/>
          </a:xfrm>
          <a:custGeom>
            <a:avLst/>
            <a:gdLst/>
            <a:ahLst/>
            <a:cxnLst/>
            <a:rect l="l" t="t" r="r" b="b"/>
            <a:pathLst>
              <a:path w="10778276" h="6191405">
                <a:moveTo>
                  <a:pt x="0" y="0"/>
                </a:moveTo>
                <a:lnTo>
                  <a:pt x="10778276" y="0"/>
                </a:lnTo>
                <a:lnTo>
                  <a:pt x="10778276" y="6191404"/>
                </a:lnTo>
                <a:lnTo>
                  <a:pt x="0" y="619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88746" y="537527"/>
            <a:ext cx="43105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D1916"/>
                </a:solidFill>
                <a:latin typeface="Canva Sans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9136" y="9229725"/>
            <a:ext cx="14550164" cy="81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D1916"/>
                </a:solidFill>
                <a:latin typeface="Canva Sans Bold"/>
              </a:rPr>
              <a:t>*[1] J. Yi, P. Wu, B. Liu, Q. Huang, H. Qu, and D. Metaxas, “Oriented Object Detection in Aerial Images with Box Boundary-Aware Vectors.” Accessed: Mar. 16, 2024.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D1916"/>
                </a:solidFill>
                <a:latin typeface="Canva Sans Bold"/>
              </a:rPr>
              <a:t>https://arxiv.org/pdf/2008.07043v2.pdf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71396" y="1868562"/>
            <a:ext cx="13886616" cy="70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65" lvl="1" indent="-354383">
              <a:lnSpc>
                <a:spcPts val="4595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Times New Roman"/>
              </a:rPr>
              <a:t> Heat maps detect oriented objects' centre points, trained with focal loss using 2D Gaussian from the ground truth to reduce noise reduction. Training loss used here was V</a:t>
            </a:r>
            <a:r>
              <a:rPr lang="en-US" sz="3282">
                <a:solidFill>
                  <a:srgbClr val="000000"/>
                </a:solidFill>
                <a:latin typeface="Times New Roman Bold"/>
              </a:rPr>
              <a:t>ariant Focal Loss </a:t>
            </a:r>
            <a:r>
              <a:rPr lang="en-US" sz="3282">
                <a:solidFill>
                  <a:srgbClr val="000000"/>
                </a:solidFill>
                <a:latin typeface="Times New Roman"/>
              </a:rPr>
              <a:t>to tackle imbalance..</a:t>
            </a:r>
          </a:p>
          <a:p>
            <a:pPr marL="708765" lvl="1" indent="-354383">
              <a:lnSpc>
                <a:spcPts val="4595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Times New Roman"/>
              </a:rPr>
              <a:t>Offset map predicts offsets to compensate for differences between floating centre points and integer centre points. Training loss used here was </a:t>
            </a:r>
            <a:r>
              <a:rPr lang="en-US" sz="3282">
                <a:solidFill>
                  <a:srgbClr val="000000"/>
                </a:solidFill>
                <a:latin typeface="Times New Roman Bold"/>
              </a:rPr>
              <a:t>Smooth L1 loss.</a:t>
            </a:r>
            <a:r>
              <a:rPr lang="en-US" sz="3282">
                <a:solidFill>
                  <a:srgbClr val="000000"/>
                </a:solidFill>
                <a:latin typeface="Times New Roman"/>
              </a:rPr>
              <a:t> </a:t>
            </a:r>
          </a:p>
          <a:p>
            <a:pPr marL="708765" lvl="1" indent="-354383">
              <a:lnSpc>
                <a:spcPts val="4595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Times New Roman"/>
              </a:rPr>
              <a:t>Box parameters predict parameters for box boundary aware (BBA) vectors distributed in four quadrants of the Cartesian coordinate system. Training loss used here was </a:t>
            </a:r>
            <a:r>
              <a:rPr lang="en-US" sz="3282">
                <a:solidFill>
                  <a:srgbClr val="000000"/>
                </a:solidFill>
                <a:latin typeface="Times New Roman Bold"/>
              </a:rPr>
              <a:t>Smooth  L1 Loss. </a:t>
            </a:r>
          </a:p>
          <a:p>
            <a:pPr marL="708765" lvl="1" indent="-354383">
              <a:lnSpc>
                <a:spcPts val="4595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Times New Roman"/>
              </a:rPr>
              <a:t>Orientation categorises objects into horizontal bounding boxes (HBB) and rotated bounding boxes (RBB) to address detection failures in corner cases. Training loss used here was </a:t>
            </a:r>
            <a:r>
              <a:rPr lang="en-US" sz="3282">
                <a:solidFill>
                  <a:srgbClr val="000000"/>
                </a:solidFill>
                <a:latin typeface="Times New Roman Bold"/>
              </a:rPr>
              <a:t>Binary Cross Entropy Loss.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8746" y="537527"/>
            <a:ext cx="43105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D1916"/>
                </a:solidFill>
                <a:latin typeface="Canva Sans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7866" y="3899358"/>
            <a:ext cx="15559534" cy="5073021"/>
          </a:xfrm>
          <a:custGeom>
            <a:avLst/>
            <a:gdLst/>
            <a:ahLst/>
            <a:cxnLst/>
            <a:rect l="l" t="t" r="r" b="b"/>
            <a:pathLst>
              <a:path w="15559534" h="5073021">
                <a:moveTo>
                  <a:pt x="0" y="0"/>
                </a:moveTo>
                <a:lnTo>
                  <a:pt x="15559534" y="0"/>
                </a:lnTo>
                <a:lnTo>
                  <a:pt x="15559534" y="5073021"/>
                </a:lnTo>
                <a:lnTo>
                  <a:pt x="0" y="5073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553528"/>
            <a:ext cx="16200651" cy="20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912" lvl="1" indent="-312456" algn="just">
              <a:lnSpc>
                <a:spcPts val="4052"/>
              </a:lnSpc>
              <a:buFont typeface="Arial"/>
              <a:buChar char="•"/>
            </a:pPr>
            <a:r>
              <a:rPr lang="en-US" sz="2894">
                <a:solidFill>
                  <a:srgbClr val="000000"/>
                </a:solidFill>
                <a:latin typeface="Times New Roman"/>
              </a:rPr>
              <a:t>With the orientation classification and additional external Oriented Bounding Box (OBB) size parameters, method achieves 72.32% accuracy. With the larger training batch size, it achieves 75.36% accuracy. Moreover, this method is robust enough to capture objects even in tiny, crowded vehicles.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56302" y="537527"/>
            <a:ext cx="26354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9136" y="9229725"/>
            <a:ext cx="14550164" cy="81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D1916"/>
                </a:solidFill>
                <a:latin typeface="Canva Sans Bold"/>
              </a:rPr>
              <a:t>*[1] J. Yi, P. Wu, B. Liu, Q. Huang, H. Qu, and D. Metaxas, “Oriented Object Detection in Aerial Images with Box Boundary-Aware Vectors.” Accessed: Mar. 16, 2024.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D1916"/>
                </a:solidFill>
                <a:latin typeface="Canva Sans Bold"/>
              </a:rPr>
              <a:t>https://arxiv.org/pdf/2008.07043v2.pdf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574298"/>
            <a:ext cx="16230600" cy="56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Performance Metrics: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imes New Roman"/>
              </a:rPr>
              <a:t>Achieved an mAP50 of 84.71%.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imes New Roman"/>
              </a:rPr>
              <a:t>The model operates at a detection speed of 11 frames per second (FPS).</a:t>
            </a:r>
          </a:p>
          <a:p>
            <a:pPr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Class Imbalance Handling: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imes New Roman"/>
              </a:rPr>
              <a:t>Addressed differing object counts across courses by adding class weights.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imes New Roman"/>
              </a:rPr>
              <a:t>Improved precision significantly compared to the original model.</a:t>
            </a:r>
          </a:p>
          <a:p>
            <a:pPr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Result Presentation: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imes New Roman"/>
              </a:rPr>
              <a:t>Results are detailed in the Table.</a:t>
            </a:r>
          </a:p>
          <a:p>
            <a:pPr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286000" y="6941189"/>
            <a:ext cx="13062518" cy="1936258"/>
          </a:xfrm>
          <a:custGeom>
            <a:avLst/>
            <a:gdLst/>
            <a:ahLst/>
            <a:cxnLst/>
            <a:rect l="l" t="t" r="r" b="b"/>
            <a:pathLst>
              <a:path w="13062518" h="1936258">
                <a:moveTo>
                  <a:pt x="0" y="0"/>
                </a:moveTo>
                <a:lnTo>
                  <a:pt x="13062518" y="0"/>
                </a:lnTo>
                <a:lnTo>
                  <a:pt x="13062518" y="1936258"/>
                </a:lnTo>
                <a:lnTo>
                  <a:pt x="0" y="1936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32502" y="537527"/>
            <a:ext cx="26354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2580" y="2139879"/>
            <a:ext cx="6927602" cy="6927602"/>
          </a:xfrm>
          <a:custGeom>
            <a:avLst/>
            <a:gdLst/>
            <a:ahLst/>
            <a:cxnLst/>
            <a:rect l="l" t="t" r="r" b="b"/>
            <a:pathLst>
              <a:path w="6927602" h="6927602">
                <a:moveTo>
                  <a:pt x="0" y="0"/>
                </a:moveTo>
                <a:lnTo>
                  <a:pt x="6927602" y="0"/>
                </a:lnTo>
                <a:lnTo>
                  <a:pt x="6927602" y="6927602"/>
                </a:lnTo>
                <a:lnTo>
                  <a:pt x="0" y="692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01814" y="2139879"/>
            <a:ext cx="6940860" cy="6927602"/>
          </a:xfrm>
          <a:custGeom>
            <a:avLst/>
            <a:gdLst/>
            <a:ahLst/>
            <a:cxnLst/>
            <a:rect l="l" t="t" r="r" b="b"/>
            <a:pathLst>
              <a:path w="6940860" h="6927602">
                <a:moveTo>
                  <a:pt x="0" y="0"/>
                </a:moveTo>
                <a:lnTo>
                  <a:pt x="6940861" y="0"/>
                </a:lnTo>
                <a:lnTo>
                  <a:pt x="6940861" y="6927602"/>
                </a:lnTo>
                <a:lnTo>
                  <a:pt x="0" y="6927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56302" y="537527"/>
            <a:ext cx="26354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3554" y="1552328"/>
            <a:ext cx="4905815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33529" y="1552328"/>
            <a:ext cx="4905815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221" y="9058422"/>
            <a:ext cx="2048718" cy="898485"/>
          </a:xfrm>
          <a:custGeom>
            <a:avLst/>
            <a:gdLst/>
            <a:ahLst/>
            <a:cxnLst/>
            <a:rect l="l" t="t" r="r" b="b"/>
            <a:pathLst>
              <a:path w="2048718" h="898485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1" t="-164492" r="-72155" b="-164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34600"/>
            <a:ext cx="3898075" cy="152400"/>
          </a:xfrm>
          <a:custGeom>
            <a:avLst/>
            <a:gdLst/>
            <a:ahLst/>
            <a:cxnLst/>
            <a:rect l="l" t="t" r="r" b="b"/>
            <a:pathLst>
              <a:path w="3898075" h="152400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81" b="-184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10134600"/>
            <a:ext cx="13716000" cy="152400"/>
          </a:xfrm>
          <a:custGeom>
            <a:avLst/>
            <a:gdLst/>
            <a:ahLst/>
            <a:cxnLst/>
            <a:rect l="l" t="t" r="r" b="b"/>
            <a:pathLst>
              <a:path w="13716000" h="1524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2" b="-39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9924" y="10134600"/>
            <a:ext cx="3898076" cy="158244"/>
          </a:xfrm>
          <a:custGeom>
            <a:avLst/>
            <a:gdLst/>
            <a:ahLst/>
            <a:cxnLst/>
            <a:rect l="l" t="t" r="r" b="b"/>
            <a:pathLst>
              <a:path w="3898076" h="158244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0885" b="-184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56302" y="141605"/>
            <a:ext cx="25592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D1916"/>
                </a:solidFill>
                <a:latin typeface="Canva Sans Bold"/>
              </a:rPr>
              <a:t>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2031078" y="2210759"/>
            <a:ext cx="4444459" cy="6666688"/>
          </a:xfrm>
          <a:custGeom>
            <a:avLst/>
            <a:gdLst/>
            <a:ahLst/>
            <a:cxnLst/>
            <a:rect l="l" t="t" r="r" b="b"/>
            <a:pathLst>
              <a:path w="4444459" h="6666688">
                <a:moveTo>
                  <a:pt x="0" y="0"/>
                </a:moveTo>
                <a:lnTo>
                  <a:pt x="4444459" y="0"/>
                </a:lnTo>
                <a:lnTo>
                  <a:pt x="4444459" y="6666688"/>
                </a:lnTo>
                <a:lnTo>
                  <a:pt x="0" y="6666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04162" y="2203252"/>
            <a:ext cx="4479677" cy="6651641"/>
          </a:xfrm>
          <a:custGeom>
            <a:avLst/>
            <a:gdLst/>
            <a:ahLst/>
            <a:cxnLst/>
            <a:rect l="l" t="t" r="r" b="b"/>
            <a:pathLst>
              <a:path w="4479677" h="6651641">
                <a:moveTo>
                  <a:pt x="0" y="0"/>
                </a:moveTo>
                <a:lnTo>
                  <a:pt x="4479676" y="0"/>
                </a:lnTo>
                <a:lnTo>
                  <a:pt x="4479676" y="6651641"/>
                </a:lnTo>
                <a:lnTo>
                  <a:pt x="0" y="6651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16127" y="2210759"/>
            <a:ext cx="4522835" cy="6659182"/>
          </a:xfrm>
          <a:custGeom>
            <a:avLst/>
            <a:gdLst/>
            <a:ahLst/>
            <a:cxnLst/>
            <a:rect l="l" t="t" r="r" b="b"/>
            <a:pathLst>
              <a:path w="4522835" h="6659182">
                <a:moveTo>
                  <a:pt x="0" y="0"/>
                </a:moveTo>
                <a:lnTo>
                  <a:pt x="4522835" y="0"/>
                </a:lnTo>
                <a:lnTo>
                  <a:pt x="4522835" y="6659181"/>
                </a:lnTo>
                <a:lnTo>
                  <a:pt x="0" y="6659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75963" y="1673549"/>
            <a:ext cx="447719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7092" y="1673549"/>
            <a:ext cx="447719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82432" y="1673549"/>
            <a:ext cx="447719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7D1916"/>
                </a:solidFill>
                <a:latin typeface="Canva Sans"/>
              </a:rPr>
              <a:t>Ground Truth | Resultant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06648" y="971550"/>
            <a:ext cx="447719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7D1916"/>
                </a:solidFill>
                <a:latin typeface="Canva Sans Bold"/>
              </a:rPr>
              <a:t>3_wheeler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856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Helvetica Bold</vt:lpstr>
      <vt:lpstr>Times New Roman Bold</vt:lpstr>
      <vt:lpstr>Times New Roman</vt:lpstr>
      <vt:lpstr>Times New Roman Semi-Bold</vt:lpstr>
      <vt:lpstr>Canva Sans Bold</vt:lpstr>
      <vt:lpstr>Calibri</vt:lpstr>
      <vt:lpstr>Arial</vt:lpstr>
      <vt:lpstr>Playfair Display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Semester CV</dc:title>
  <cp:lastModifiedBy>Hrishikesh Rana</cp:lastModifiedBy>
  <cp:revision>11</cp:revision>
  <dcterms:created xsi:type="dcterms:W3CDTF">2006-08-16T00:00:00Z</dcterms:created>
  <dcterms:modified xsi:type="dcterms:W3CDTF">2024-04-10T08:01:50Z</dcterms:modified>
  <dc:identifier>DAF_2IcbUmI</dc:identifier>
</cp:coreProperties>
</file>